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8" r:id="rId3"/>
    <p:sldId id="261" r:id="rId4"/>
    <p:sldId id="282" r:id="rId5"/>
    <p:sldId id="258" r:id="rId6"/>
    <p:sldId id="281" r:id="rId7"/>
    <p:sldId id="286" r:id="rId8"/>
    <p:sldId id="267" r:id="rId9"/>
    <p:sldId id="287" r:id="rId10"/>
    <p:sldId id="285" r:id="rId11"/>
    <p:sldId id="289" r:id="rId12"/>
    <p:sldId id="268" r:id="rId13"/>
    <p:sldId id="280" r:id="rId14"/>
    <p:sldId id="290" r:id="rId15"/>
    <p:sldId id="283" r:id="rId16"/>
    <p:sldId id="291" r:id="rId17"/>
    <p:sldId id="273" r:id="rId18"/>
    <p:sldId id="274" r:id="rId19"/>
    <p:sldId id="269" r:id="rId20"/>
    <p:sldId id="284" r:id="rId21"/>
    <p:sldId id="277" r:id="rId22"/>
    <p:sldId id="276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에스코어 드림 3 Light" panose="020B0303030302020204" pitchFamily="34" charset="-127"/>
      <p:regular r:id="rId26"/>
    </p:embeddedFont>
    <p:embeddedFont>
      <p:font typeface="에스코어 드림 6 Bold" panose="020B0703030302020204" pitchFamily="34" charset="-127"/>
      <p:bold r:id="rId27"/>
    </p:embeddedFont>
    <p:embeddedFont>
      <p:font typeface="에스코어 드림 7 ExtraBold" panose="020B0803030302020204" pitchFamily="34" charset="-127"/>
      <p:bold r:id="rId28"/>
    </p:embeddedFont>
    <p:embeddedFont>
      <p:font typeface="Oswald" pitchFamily="2" charset="0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14" autoAdjust="0"/>
  </p:normalViewPr>
  <p:slideViewPr>
    <p:cSldViewPr snapToGrid="0">
      <p:cViewPr>
        <p:scale>
          <a:sx n="80" d="100"/>
          <a:sy n="80" d="100"/>
        </p:scale>
        <p:origin x="7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DB0E-DBEC-40C2-A41A-5454C9BAA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236869-756D-445D-83C1-7EA8CEE67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FD47D-7590-4A86-A6AB-9B380819C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08D5F-7BC2-4A3A-8594-EB8DF161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2A08E-F44E-413A-BE22-339EDE2C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0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F5D68-A022-4B1C-9549-75793C65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111072-0000-491B-85B8-9A062E642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7559D-4EF3-452F-ADC8-88F0AFAB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E6476-6ACD-4690-BDB3-76582CE6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2C988-9E71-48D2-9264-6DBA0CC3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9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C79788-B89F-4C5B-AB7A-25C89DCC1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2B4E4F-982C-4F62-BE06-EACFB96C0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F422B7-14B6-442C-8FF0-1EA2595D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756DC-7031-4353-82D0-0C5DAED3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F8772-726B-4CB3-9495-76CC99F5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6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7DF9D-8334-45BC-9EA7-25EC4B38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C6C85-D172-42FE-812A-6C99D36A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C0149-04C9-4DBE-949D-C707D8C9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CADD6-421F-4324-BD45-45F40D4D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5E350-0A29-4182-9239-5967671A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4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DE2E0-5C3A-47BB-BE7E-99D2B43C7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0F8626-0B0B-4EAF-A749-AB17864AB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1E17D-69EB-423E-A4E7-48378944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92487-C994-4109-A151-97CE31B4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45C1E-85ED-47F6-A0A4-23B2950A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7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A852A-F9F2-45BD-92E7-1AF0979D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4C98C-77F2-414B-BB57-9164551F9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81204-67FD-4FB0-974A-BF5F3AFB4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01A6E-EC20-42DB-A033-F3AB579B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6C0E8-A11C-4240-8ECB-274F1892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E50F09-41AB-434E-9E5F-F58623DA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09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52DDC-BE56-4E32-A380-F22D65D6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C9BA70-8D08-4933-8F40-F577474AD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E3826-BD62-4A9A-B572-06C7D3FA9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74C5A3-B9EB-4B51-A8A4-906CF1B66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8F11D6-5446-45E6-B9DD-E1C1C559F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A62BF8-D6E6-4DD1-B2B0-689156CB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3CA11B-9275-4B2C-B07C-51316E49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C68071-BA3B-444D-8344-F9C040C4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1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00E9F-5D8F-49E6-9A09-2976C298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C45352-872B-4711-84F8-9E7638BD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84365F-5093-40B4-9EF8-1EEECC2F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6DD0D7-F39F-4389-BA4C-47435F0D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77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11189-055B-4364-8432-BC5A9A76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B02796-E29B-4278-B2E5-DE26B207B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EFB6F-2ADC-4EB6-9229-0A430234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5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1FB4A-E0D6-4A16-A945-D131D7FB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7AB381-7261-4EE5-A43F-6AFFD7C5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E2FC69-9A2B-41E8-9BC0-730851EBC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00B5AB-82C7-468E-B6F2-82959C901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75D894-F84E-4A45-AE50-38D83AD4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FDA31-5657-41E3-AB30-41ABCC3B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9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8E45-6F4C-42D8-AF2D-072634372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33A7A4-EF7A-4FC6-8665-4346DF2E3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87A5DB-AADB-4A8C-AAF6-59BA1A97A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9F9B85-DF2D-432D-A9B7-11266A74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FE363-F06B-4E45-A0B8-7AC41A8A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6F2FA-B287-4B52-8795-2D9FCF11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96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59434E-6E2F-4F5E-86A2-03704C04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CF623A-9E40-4A50-8A46-8396990E5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E59DC-FEB7-453D-9E19-4DC361814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8EDE2-8790-4970-BD1E-A344A0D7B1A4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73CD1-E7B5-44A6-AF8C-720BD87FA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F85FA-533F-4E09-BE90-A9CD2474B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3DDB9-37AB-4578-8559-9EC082623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6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75BF56D0-579F-405A-91DD-BCE49A158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407129-A910-40E4-A397-F3C52FC0285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43A66-0405-4620-B8C2-B488FBBCC75F}"/>
              </a:ext>
            </a:extLst>
          </p:cNvPr>
          <p:cNvSpPr txBox="1"/>
          <p:nvPr/>
        </p:nvSpPr>
        <p:spPr>
          <a:xfrm>
            <a:off x="458511" y="284152"/>
            <a:ext cx="701040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  SWOT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고객 기준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C6A44E-B44E-4C06-AB12-B03B04FBD5BA}"/>
              </a:ext>
            </a:extLst>
          </p:cNvPr>
          <p:cNvCxnSpPr>
            <a:cxnSpLocks/>
          </p:cNvCxnSpPr>
          <p:nvPr/>
        </p:nvCxnSpPr>
        <p:spPr>
          <a:xfrm>
            <a:off x="324464" y="3586316"/>
            <a:ext cx="11543071" cy="0"/>
          </a:xfrm>
          <a:prstGeom prst="line">
            <a:avLst/>
          </a:prstGeom>
          <a:ln w="28575">
            <a:solidFill>
              <a:srgbClr val="61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3C876E9-7E81-419B-958A-D8D20A56473D}"/>
              </a:ext>
            </a:extLst>
          </p:cNvPr>
          <p:cNvSpPr/>
          <p:nvPr/>
        </p:nvSpPr>
        <p:spPr>
          <a:xfrm>
            <a:off x="5263502" y="2801085"/>
            <a:ext cx="1618483" cy="1480926"/>
          </a:xfrm>
          <a:prstGeom prst="ellipse">
            <a:avLst/>
          </a:prstGeom>
          <a:solidFill>
            <a:srgbClr val="929EFA"/>
          </a:solidFill>
          <a:ln w="285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spc="600" dirty="0">
                <a:latin typeface="Oswald" pitchFamily="2" charset="0"/>
                <a:ea typeface="에스코어 드림 6 Bold" panose="020B0703030302020204" pitchFamily="34" charset="-127"/>
              </a:rPr>
              <a:t>SWOT</a:t>
            </a:r>
            <a:endParaRPr lang="ko-KR" altLang="en-US" sz="3600" spc="600" dirty="0">
              <a:latin typeface="Oswald" pitchFamily="2" charset="0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37D9E-8090-41EC-98AE-6A3AFD44B85F}"/>
              </a:ext>
            </a:extLst>
          </p:cNvPr>
          <p:cNvSpPr txBox="1"/>
          <p:nvPr/>
        </p:nvSpPr>
        <p:spPr>
          <a:xfrm>
            <a:off x="4929583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D3CCFC"/>
                </a:solidFill>
                <a:latin typeface="Oswald" pitchFamily="2" charset="0"/>
              </a:rPr>
              <a:t>S</a:t>
            </a:r>
            <a:endParaRPr lang="ko-KR" altLang="en-US" sz="11000" dirty="0">
              <a:solidFill>
                <a:srgbClr val="D3CCFC"/>
              </a:solidFill>
              <a:latin typeface="Oswa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0F8A-B2C9-45C8-BB0C-CCCE3BA4949B}"/>
              </a:ext>
            </a:extLst>
          </p:cNvPr>
          <p:cNvSpPr txBox="1"/>
          <p:nvPr/>
        </p:nvSpPr>
        <p:spPr>
          <a:xfrm>
            <a:off x="6199394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ABC9FB"/>
                </a:solidFill>
                <a:latin typeface="Oswald" pitchFamily="2" charset="0"/>
              </a:rPr>
              <a:t>W</a:t>
            </a:r>
            <a:endParaRPr lang="ko-KR" altLang="en-US" sz="11000" dirty="0">
              <a:solidFill>
                <a:srgbClr val="ABC9FB"/>
              </a:solidFill>
              <a:latin typeface="Oswa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3E812-8F9F-4448-B5B8-73BFB928855F}"/>
              </a:ext>
            </a:extLst>
          </p:cNvPr>
          <p:cNvSpPr txBox="1"/>
          <p:nvPr/>
        </p:nvSpPr>
        <p:spPr>
          <a:xfrm>
            <a:off x="4825162" y="3834031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F6D0FC"/>
                </a:solidFill>
                <a:latin typeface="Oswald" pitchFamily="2" charset="0"/>
              </a:rPr>
              <a:t>O</a:t>
            </a:r>
            <a:endParaRPr lang="ko-KR" altLang="en-US" sz="11000" dirty="0">
              <a:solidFill>
                <a:srgbClr val="F6D0FC"/>
              </a:solidFill>
              <a:latin typeface="Oswa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AA02F-6894-422F-BCCD-590EB5FFE29D}"/>
              </a:ext>
            </a:extLst>
          </p:cNvPr>
          <p:cNvSpPr txBox="1"/>
          <p:nvPr/>
        </p:nvSpPr>
        <p:spPr>
          <a:xfrm>
            <a:off x="6464313" y="3864668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8CEFC"/>
                </a:solidFill>
                <a:latin typeface="Oswald" pitchFamily="2" charset="0"/>
              </a:rPr>
              <a:t>T</a:t>
            </a:r>
            <a:endParaRPr lang="ko-KR" altLang="en-US" sz="11000" dirty="0">
              <a:solidFill>
                <a:srgbClr val="C8CEFC"/>
              </a:solidFill>
              <a:latin typeface="Oswa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A46DA-7AEC-43BE-824B-BAF89DDA8421}"/>
              </a:ext>
            </a:extLst>
          </p:cNvPr>
          <p:cNvSpPr txBox="1"/>
          <p:nvPr/>
        </p:nvSpPr>
        <p:spPr>
          <a:xfrm>
            <a:off x="183240" y="977998"/>
            <a:ext cx="19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Strength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FD746-4E8E-48C0-A268-54A38D256F6A}"/>
              </a:ext>
            </a:extLst>
          </p:cNvPr>
          <p:cNvSpPr txBox="1"/>
          <p:nvPr/>
        </p:nvSpPr>
        <p:spPr>
          <a:xfrm>
            <a:off x="10057777" y="88671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Weakness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B2716-9B9E-4EAE-972F-E859BAB7A83D}"/>
              </a:ext>
            </a:extLst>
          </p:cNvPr>
          <p:cNvSpPr txBox="1"/>
          <p:nvPr/>
        </p:nvSpPr>
        <p:spPr>
          <a:xfrm>
            <a:off x="202215" y="3967381"/>
            <a:ext cx="228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Opportunity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21ECB-330D-41C1-AA15-1F9FB839AAE6}"/>
              </a:ext>
            </a:extLst>
          </p:cNvPr>
          <p:cNvSpPr txBox="1"/>
          <p:nvPr/>
        </p:nvSpPr>
        <p:spPr>
          <a:xfrm>
            <a:off x="10345067" y="3967381"/>
            <a:ext cx="16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Threat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BFB7-600D-4C7A-BD39-FBC91A569766}"/>
              </a:ext>
            </a:extLst>
          </p:cNvPr>
          <p:cNvSpPr txBox="1"/>
          <p:nvPr/>
        </p:nvSpPr>
        <p:spPr>
          <a:xfrm>
            <a:off x="183240" y="1308091"/>
            <a:ext cx="5202318" cy="257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고객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Segment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Home Office 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평균매출액이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$240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로 가장 높다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8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2. Consumer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ShipMode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Standard&gt;Second Class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높다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Corporate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ShipMode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SameDay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&gt;Second Class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높다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  <a:endParaRPr lang="en-US" altLang="ko-KR" sz="120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HomeOffice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ShipMode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First&gt;Second Class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높다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9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</a:t>
            </a:r>
            <a:r>
              <a:rPr lang="en-US" altLang="ko-KR" sz="1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전반적으로 고객 수가 증가하고 있는 추세 보임</a:t>
            </a:r>
            <a:r>
              <a:rPr lang="en-US" altLang="ko-KR" sz="1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8 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en-US" altLang="ko-KR" sz="120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lvl="0" algn="l" latinLnBrk="0">
              <a:spcAft>
                <a:spcPts val="300"/>
              </a:spcAft>
            </a:pPr>
            <a:endParaRPr lang="ko-KR" altLang="ko-KR" sz="100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B6D45-571F-472A-881E-B38C57559CE4}"/>
              </a:ext>
            </a:extLst>
          </p:cNvPr>
          <p:cNvSpPr txBox="1"/>
          <p:nvPr/>
        </p:nvSpPr>
        <p:spPr>
          <a:xfrm>
            <a:off x="6665217" y="1256044"/>
            <a:ext cx="5202318" cy="213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r" latinLnBrk="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ko-KR" altLang="en-US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고객 </a:t>
            </a:r>
            <a:r>
              <a:rPr lang="en-US" altLang="ko-KR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Segment</a:t>
            </a:r>
            <a:r>
              <a:rPr lang="ko-KR" altLang="en-US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의 </a:t>
            </a:r>
            <a:r>
              <a:rPr lang="en-US" altLang="ko-KR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Consumer </a:t>
            </a:r>
            <a:r>
              <a:rPr lang="ko-KR" altLang="en-US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평균매출액이 </a:t>
            </a:r>
            <a:r>
              <a:rPr lang="en-US" altLang="ko-KR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$223</a:t>
            </a:r>
            <a:r>
              <a:rPr lang="ko-KR" altLang="en-US" sz="12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으로 가장 낮다</a:t>
            </a:r>
            <a:r>
              <a:rPr lang="en-US" altLang="ko-KR" sz="12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.</a:t>
            </a:r>
          </a:p>
          <a:p>
            <a:pPr lvl="0" algn="r" latinLnBrk="0">
              <a:lnSpc>
                <a:spcPct val="150000"/>
              </a:lnSpc>
              <a:spcAft>
                <a:spcPts val="300"/>
              </a:spcAft>
            </a:pPr>
            <a:r>
              <a:rPr lang="en-US" altLang="ko-KR" sz="105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(</a:t>
            </a:r>
            <a:r>
              <a:rPr lang="ko-KR" altLang="en-US" sz="105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슬라이드 </a:t>
            </a:r>
            <a:r>
              <a:rPr lang="en-US" altLang="ko-KR" sz="105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8 </a:t>
            </a:r>
            <a:r>
              <a:rPr lang="ko-KR" altLang="en-US" sz="105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참조</a:t>
            </a:r>
            <a:r>
              <a:rPr lang="en-US" altLang="ko-KR" sz="105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)</a:t>
            </a:r>
          </a:p>
          <a:p>
            <a:pPr algn="r" latinLnBrk="0">
              <a:lnSpc>
                <a:spcPct val="150000"/>
              </a:lnSpc>
              <a:spcAft>
                <a:spcPts val="300"/>
              </a:spcAft>
            </a:pPr>
            <a:r>
              <a:rPr lang="en-US" altLang="ko-KR" sz="120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2.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Consumer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ShipMode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SameDay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&gt;First Class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낮다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  <a:endParaRPr lang="en-US" altLang="ko-KR" sz="120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 latinLnBrk="0">
              <a:lnSpc>
                <a:spcPct val="150000"/>
              </a:lnSpc>
              <a:spcAft>
                <a:spcPts val="3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Corporate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ShipMode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First&gt;Standard Class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낮다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  <a:endParaRPr lang="en-US" altLang="ko-KR" sz="120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 latinLnBrk="0">
              <a:lnSpc>
                <a:spcPct val="150000"/>
              </a:lnSpc>
              <a:spcAft>
                <a:spcPts val="3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Consumer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ShipMode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SameDay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&gt;Standard Class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낮다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r" latinLnBrk="0">
              <a:lnSpc>
                <a:spcPct val="150000"/>
              </a:lnSpc>
              <a:spcAft>
                <a:spcPts val="300"/>
              </a:spcAft>
            </a:pP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9 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lvl="0" algn="r" latinLnBrk="0">
              <a:lnSpc>
                <a:spcPct val="150000"/>
              </a:lnSpc>
              <a:spcAft>
                <a:spcPts val="300"/>
              </a:spcAft>
            </a:pPr>
            <a:r>
              <a:rPr lang="en-US" altLang="ko-KR" sz="1050" kern="10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 </a:t>
            </a:r>
            <a:endParaRPr lang="ko-KR" altLang="ko-KR" sz="105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C906DC-574D-4362-ACA6-F626717EF655}"/>
              </a:ext>
            </a:extLst>
          </p:cNvPr>
          <p:cNvSpPr txBox="1"/>
          <p:nvPr/>
        </p:nvSpPr>
        <p:spPr>
          <a:xfrm>
            <a:off x="198703" y="4527028"/>
            <a:ext cx="5202318" cy="54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lvl="0" algn="l" latinLnBrk="0">
              <a:spcAft>
                <a:spcPts val="300"/>
              </a:spcAft>
            </a:pPr>
            <a:endParaRPr lang="ko-KR" altLang="ko-KR" sz="100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892F4-2989-42E2-923C-923322411E89}"/>
              </a:ext>
            </a:extLst>
          </p:cNvPr>
          <p:cNvSpPr txBox="1"/>
          <p:nvPr/>
        </p:nvSpPr>
        <p:spPr>
          <a:xfrm>
            <a:off x="183240" y="4492499"/>
            <a:ext cx="4500698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고객의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ShipMode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First Class 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고객들을 대상으로 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프리미엄 혜택관 만들어 자사에 머무르게 할 수 있음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47135F-1FB9-4AD0-9A0C-7698BC35503B}"/>
              </a:ext>
            </a:extLst>
          </p:cNvPr>
          <p:cNvSpPr txBox="1"/>
          <p:nvPr/>
        </p:nvSpPr>
        <p:spPr>
          <a:xfrm>
            <a:off x="7366837" y="4423258"/>
            <a:ext cx="4500698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타사의 이벤트 및 마케팅 전략을 통해 고객이동 가능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43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EE7423A-F51E-4EE6-8DF5-7C8DD401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2DDC32-F5C2-4699-B4F0-FC1F46DB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626"/>
            <a:ext cx="12192000" cy="595874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1A4E8-A3C6-4820-B799-5E1AC8EA5B2D}"/>
              </a:ext>
            </a:extLst>
          </p:cNvPr>
          <p:cNvSpPr txBox="1"/>
          <p:nvPr/>
        </p:nvSpPr>
        <p:spPr>
          <a:xfrm>
            <a:off x="4669631" y="449626"/>
            <a:ext cx="2645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지역별 평균매출액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5121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AE64E1-31A3-44C5-9904-B618C3E6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646"/>
            <a:ext cx="12192000" cy="589870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D36B8C-F3D7-4C1F-9C49-A0D10EC7D237}"/>
              </a:ext>
            </a:extLst>
          </p:cNvPr>
          <p:cNvSpPr txBox="1"/>
          <p:nvPr/>
        </p:nvSpPr>
        <p:spPr>
          <a:xfrm>
            <a:off x="2424410" y="294980"/>
            <a:ext cx="7343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지역별 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별 평균매출액 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가장 평균매출액이 높은 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Wyoming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기준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4454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85E600-60C3-4055-A526-A270B6AE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990"/>
            <a:ext cx="12192000" cy="589202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1BBFD-75B9-4265-AC2C-C031AF0B044C}"/>
              </a:ext>
            </a:extLst>
          </p:cNvPr>
          <p:cNvSpPr txBox="1"/>
          <p:nvPr/>
        </p:nvSpPr>
        <p:spPr>
          <a:xfrm>
            <a:off x="2212330" y="298324"/>
            <a:ext cx="776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지역별 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별 평균매출액 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가장 평균매출액이 낮은 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South Dakota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기준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141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407129-A910-40E4-A397-F3C52FC0285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43A66-0405-4620-B8C2-B488FBBCC75F}"/>
              </a:ext>
            </a:extLst>
          </p:cNvPr>
          <p:cNvSpPr txBox="1"/>
          <p:nvPr/>
        </p:nvSpPr>
        <p:spPr>
          <a:xfrm>
            <a:off x="458511" y="284152"/>
            <a:ext cx="701040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  SWOT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 기준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C6A44E-B44E-4C06-AB12-B03B04FBD5BA}"/>
              </a:ext>
            </a:extLst>
          </p:cNvPr>
          <p:cNvCxnSpPr>
            <a:cxnSpLocks/>
          </p:cNvCxnSpPr>
          <p:nvPr/>
        </p:nvCxnSpPr>
        <p:spPr>
          <a:xfrm>
            <a:off x="324464" y="3586316"/>
            <a:ext cx="11543071" cy="0"/>
          </a:xfrm>
          <a:prstGeom prst="line">
            <a:avLst/>
          </a:prstGeom>
          <a:ln w="28575">
            <a:solidFill>
              <a:srgbClr val="61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3C876E9-7E81-419B-958A-D8D20A56473D}"/>
              </a:ext>
            </a:extLst>
          </p:cNvPr>
          <p:cNvSpPr/>
          <p:nvPr/>
        </p:nvSpPr>
        <p:spPr>
          <a:xfrm>
            <a:off x="5263502" y="2801085"/>
            <a:ext cx="1618483" cy="1480926"/>
          </a:xfrm>
          <a:prstGeom prst="ellipse">
            <a:avLst/>
          </a:prstGeom>
          <a:solidFill>
            <a:srgbClr val="929EFA"/>
          </a:solidFill>
          <a:ln w="285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spc="600" dirty="0">
                <a:latin typeface="Oswald" pitchFamily="2" charset="0"/>
                <a:ea typeface="에스코어 드림 6 Bold" panose="020B0703030302020204" pitchFamily="34" charset="-127"/>
              </a:rPr>
              <a:t>SWOT</a:t>
            </a:r>
            <a:endParaRPr lang="ko-KR" altLang="en-US" sz="3600" spc="600" dirty="0">
              <a:latin typeface="Oswald" pitchFamily="2" charset="0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37D9E-8090-41EC-98AE-6A3AFD44B85F}"/>
              </a:ext>
            </a:extLst>
          </p:cNvPr>
          <p:cNvSpPr txBox="1"/>
          <p:nvPr/>
        </p:nvSpPr>
        <p:spPr>
          <a:xfrm>
            <a:off x="4929583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D3CCFC"/>
                </a:solidFill>
                <a:latin typeface="Oswald" pitchFamily="2" charset="0"/>
              </a:rPr>
              <a:t>S</a:t>
            </a:r>
            <a:endParaRPr lang="ko-KR" altLang="en-US" sz="11000" dirty="0">
              <a:solidFill>
                <a:srgbClr val="D3CCFC"/>
              </a:solidFill>
              <a:latin typeface="Oswa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0F8A-B2C9-45C8-BB0C-CCCE3BA4949B}"/>
              </a:ext>
            </a:extLst>
          </p:cNvPr>
          <p:cNvSpPr txBox="1"/>
          <p:nvPr/>
        </p:nvSpPr>
        <p:spPr>
          <a:xfrm>
            <a:off x="6199394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ABC9FB"/>
                </a:solidFill>
                <a:latin typeface="Oswald" pitchFamily="2" charset="0"/>
              </a:rPr>
              <a:t>W</a:t>
            </a:r>
            <a:endParaRPr lang="ko-KR" altLang="en-US" sz="11000" dirty="0">
              <a:solidFill>
                <a:srgbClr val="ABC9FB"/>
              </a:solidFill>
              <a:latin typeface="Oswa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3E812-8F9F-4448-B5B8-73BFB928855F}"/>
              </a:ext>
            </a:extLst>
          </p:cNvPr>
          <p:cNvSpPr txBox="1"/>
          <p:nvPr/>
        </p:nvSpPr>
        <p:spPr>
          <a:xfrm>
            <a:off x="4825162" y="3834031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F6D0FC"/>
                </a:solidFill>
                <a:latin typeface="Oswald" pitchFamily="2" charset="0"/>
              </a:rPr>
              <a:t>O</a:t>
            </a:r>
            <a:endParaRPr lang="ko-KR" altLang="en-US" sz="11000" dirty="0">
              <a:solidFill>
                <a:srgbClr val="F6D0FC"/>
              </a:solidFill>
              <a:latin typeface="Oswa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AA02F-6894-422F-BCCD-590EB5FFE29D}"/>
              </a:ext>
            </a:extLst>
          </p:cNvPr>
          <p:cNvSpPr txBox="1"/>
          <p:nvPr/>
        </p:nvSpPr>
        <p:spPr>
          <a:xfrm>
            <a:off x="6464313" y="3864668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8CEFC"/>
                </a:solidFill>
                <a:latin typeface="Oswald" pitchFamily="2" charset="0"/>
              </a:rPr>
              <a:t>T</a:t>
            </a:r>
            <a:endParaRPr lang="ko-KR" altLang="en-US" sz="11000" dirty="0">
              <a:solidFill>
                <a:srgbClr val="C8CEFC"/>
              </a:solidFill>
              <a:latin typeface="Oswa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A46DA-7AEC-43BE-824B-BAF89DDA8421}"/>
              </a:ext>
            </a:extLst>
          </p:cNvPr>
          <p:cNvSpPr txBox="1"/>
          <p:nvPr/>
        </p:nvSpPr>
        <p:spPr>
          <a:xfrm>
            <a:off x="183240" y="977998"/>
            <a:ext cx="19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Strength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FD746-4E8E-48C0-A268-54A38D256F6A}"/>
              </a:ext>
            </a:extLst>
          </p:cNvPr>
          <p:cNvSpPr txBox="1"/>
          <p:nvPr/>
        </p:nvSpPr>
        <p:spPr>
          <a:xfrm>
            <a:off x="10057777" y="88671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Weakness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B2716-9B9E-4EAE-972F-E859BAB7A83D}"/>
              </a:ext>
            </a:extLst>
          </p:cNvPr>
          <p:cNvSpPr txBox="1"/>
          <p:nvPr/>
        </p:nvSpPr>
        <p:spPr>
          <a:xfrm>
            <a:off x="202215" y="3967381"/>
            <a:ext cx="228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Opportunity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21ECB-330D-41C1-AA15-1F9FB839AAE6}"/>
              </a:ext>
            </a:extLst>
          </p:cNvPr>
          <p:cNvSpPr txBox="1"/>
          <p:nvPr/>
        </p:nvSpPr>
        <p:spPr>
          <a:xfrm>
            <a:off x="10345067" y="3967381"/>
            <a:ext cx="16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Threat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BFB7-600D-4C7A-BD39-FBC91A569766}"/>
              </a:ext>
            </a:extLst>
          </p:cNvPr>
          <p:cNvSpPr txBox="1"/>
          <p:nvPr/>
        </p:nvSpPr>
        <p:spPr>
          <a:xfrm>
            <a:off x="183240" y="1362630"/>
            <a:ext cx="5202318" cy="1479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Wyoming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(1603.14)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이 가장 많은 평균매출액을 보여준다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12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en-US" altLang="ko-KR" sz="105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2. Wyoming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에서는 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Furniture 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만 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100%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로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판매된다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13 </a:t>
            </a:r>
            <a:r>
              <a:rPr lang="ko-KR" altLang="en-US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ko-KR" altLang="ko-KR" sz="105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b="1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32F29-F1B7-4217-B45E-5921A4B23302}"/>
              </a:ext>
            </a:extLst>
          </p:cNvPr>
          <p:cNvSpPr txBox="1"/>
          <p:nvPr/>
        </p:nvSpPr>
        <p:spPr>
          <a:xfrm>
            <a:off x="324464" y="4503344"/>
            <a:ext cx="4532584" cy="832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자사 상품에 대한 관심도가  지역적으로 골고루 퍼져 있다</a:t>
            </a:r>
            <a:r>
              <a:rPr lang="en-US" altLang="ko-KR" sz="11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수치상으로 가장 많은 평균매출액을 준 </a:t>
            </a:r>
            <a:r>
              <a:rPr lang="en-US" altLang="ko-KR" sz="11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Wyoming</a:t>
            </a:r>
            <a:r>
              <a:rPr lang="ko-KR" altLang="en-US" sz="11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을 타겟으로 할 전략들 다수 도출가능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7E125-951A-4455-BD21-20E089BAC96A}"/>
              </a:ext>
            </a:extLst>
          </p:cNvPr>
          <p:cNvSpPr txBox="1"/>
          <p:nvPr/>
        </p:nvSpPr>
        <p:spPr>
          <a:xfrm>
            <a:off x="7595884" y="4513458"/>
            <a:ext cx="4337378" cy="139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r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100" b="1" kern="0" dirty="0">
                <a:solidFill>
                  <a:srgbClr val="212529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하나의 카테고리만 선호하는 지역</a:t>
            </a:r>
            <a:r>
              <a:rPr lang="ko-KR" altLang="en-US" sz="11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은 </a:t>
            </a:r>
            <a:endParaRPr lang="en-US" altLang="ko-KR" sz="1100" b="1" kern="0" dirty="0">
              <a:solidFill>
                <a:srgbClr val="212529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  <a:p>
            <a:pPr lvl="0" algn="r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자사제품사용고객들을 더 쉽게 놓칠 수 있음</a:t>
            </a:r>
            <a:r>
              <a:rPr lang="en-US" altLang="ko-KR" sz="1100" kern="0" dirty="0">
                <a:solidFill>
                  <a:srgbClr val="212529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.</a:t>
            </a:r>
          </a:p>
          <a:p>
            <a:pPr lvl="0" algn="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- </a:t>
            </a:r>
            <a:r>
              <a:rPr lang="ko-KR" altLang="en-US" sz="11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어떠한 외적 상황으로 인해 하나의 카테고리만 선호하는 지역들은</a:t>
            </a:r>
            <a:endParaRPr lang="en-US" altLang="ko-KR" sz="1100" kern="1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  <a:p>
            <a:pPr lvl="0" algn="r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자사제품이 기능이나 제품적으로 발전하지 않으면 </a:t>
            </a:r>
            <a:endParaRPr lang="en-US" altLang="ko-KR" sz="1100" kern="1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  <a:p>
            <a:pPr lvl="0" algn="r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어느 순간 고객들을 다 빼앗길 수 있음</a:t>
            </a:r>
            <a:r>
              <a:rPr lang="en-US" altLang="ko-KR" sz="1100" kern="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.</a:t>
            </a:r>
            <a:endParaRPr lang="en-US" altLang="ko-KR" sz="11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6C5E9-6983-4F68-B7C0-957B02AFD9B1}"/>
              </a:ext>
            </a:extLst>
          </p:cNvPr>
          <p:cNvSpPr txBox="1"/>
          <p:nvPr/>
        </p:nvSpPr>
        <p:spPr>
          <a:xfrm>
            <a:off x="6361594" y="1281565"/>
            <a:ext cx="5628191" cy="1791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South Dakota (109.63)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State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들 중에 가장 적은 평균매출액을 보여준다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12 </a:t>
            </a:r>
            <a:r>
              <a:rPr lang="ko-KR" altLang="en-US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ko-KR" altLang="ko-KR" sz="105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en-US" altLang="ko-KR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2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South Dakota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에서는 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Tech&gt;furniture&gt;office supplies 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</a:t>
            </a:r>
            <a:endParaRPr lang="en-US" altLang="ko-KR" sz="1200" b="1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평균매출액을 보여준다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ct val="150000"/>
              </a:lnSpc>
              <a:spcAft>
                <a:spcPts val="800"/>
              </a:spcAft>
            </a:pPr>
            <a:r>
              <a:rPr lang="en-US" altLang="ko-KR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14 </a:t>
            </a:r>
            <a:r>
              <a:rPr lang="ko-KR" altLang="en-US" sz="105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en-US" altLang="ko-KR" sz="1050" kern="1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4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7DD001-5856-48D1-BF07-8507B6C90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DA342C-FFB2-4491-9464-20D1343B4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318"/>
            <a:ext cx="12192000" cy="601736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D56C7-BDBD-4495-9379-AF9A4B804AC6}"/>
              </a:ext>
            </a:extLst>
          </p:cNvPr>
          <p:cNvSpPr txBox="1"/>
          <p:nvPr/>
        </p:nvSpPr>
        <p:spPr>
          <a:xfrm>
            <a:off x="4395107" y="302327"/>
            <a:ext cx="52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요일별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주문건수가 가장 많은 상품</a:t>
            </a:r>
          </a:p>
        </p:txBody>
      </p:sp>
    </p:spTree>
    <p:extLst>
      <p:ext uri="{BB962C8B-B14F-4D97-AF65-F5344CB8AC3E}">
        <p14:creationId xmlns:p14="http://schemas.microsoft.com/office/powerpoint/2010/main" val="62744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36FC16-0597-4301-BA9B-49FC5BC77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323"/>
            <a:ext cx="12192000" cy="605135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00898-81DB-4AED-94C4-F43E91081BC9}"/>
              </a:ext>
            </a:extLst>
          </p:cNvPr>
          <p:cNvSpPr txBox="1"/>
          <p:nvPr/>
        </p:nvSpPr>
        <p:spPr>
          <a:xfrm>
            <a:off x="4395107" y="302327"/>
            <a:ext cx="52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요일별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주문건수가 가장 적은 상품</a:t>
            </a:r>
          </a:p>
        </p:txBody>
      </p:sp>
    </p:spTree>
    <p:extLst>
      <p:ext uri="{BB962C8B-B14F-4D97-AF65-F5344CB8AC3E}">
        <p14:creationId xmlns:p14="http://schemas.microsoft.com/office/powerpoint/2010/main" val="425798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674506-3233-43AA-A46B-7A4D11E4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96250" cy="402279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DC0EA9-32FD-4F5E-B648-E4AD0FBB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3195162"/>
            <a:ext cx="7543800" cy="366283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489B6-C2F8-4718-B373-E90544F371DE}"/>
              </a:ext>
            </a:extLst>
          </p:cNvPr>
          <p:cNvSpPr txBox="1"/>
          <p:nvPr/>
        </p:nvSpPr>
        <p:spPr>
          <a:xfrm>
            <a:off x="2831306" y="-9374"/>
            <a:ext cx="2645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 err="1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요일별</a:t>
            </a:r>
            <a:r>
              <a:rPr lang="ko-KR" altLang="ko-KR" sz="18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제품별 주문건수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E560C-696F-421C-AD9E-87ACDE6F93D3}"/>
              </a:ext>
            </a:extLst>
          </p:cNvPr>
          <p:cNvSpPr txBox="1"/>
          <p:nvPr/>
        </p:nvSpPr>
        <p:spPr>
          <a:xfrm>
            <a:off x="7789068" y="3059668"/>
            <a:ext cx="2645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kern="1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연도별 월별 평균매출액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326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DB6184-B198-4776-8C82-F0343DE9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08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407129-A910-40E4-A397-F3C52FC0285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43A66-0405-4620-B8C2-B488FBBCC75F}"/>
              </a:ext>
            </a:extLst>
          </p:cNvPr>
          <p:cNvSpPr txBox="1"/>
          <p:nvPr/>
        </p:nvSpPr>
        <p:spPr>
          <a:xfrm>
            <a:off x="458511" y="284152"/>
            <a:ext cx="701040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  SWOT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시기 기준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C6A44E-B44E-4C06-AB12-B03B04FBD5BA}"/>
              </a:ext>
            </a:extLst>
          </p:cNvPr>
          <p:cNvCxnSpPr>
            <a:cxnSpLocks/>
          </p:cNvCxnSpPr>
          <p:nvPr/>
        </p:nvCxnSpPr>
        <p:spPr>
          <a:xfrm>
            <a:off x="324464" y="3586316"/>
            <a:ext cx="11543071" cy="0"/>
          </a:xfrm>
          <a:prstGeom prst="line">
            <a:avLst/>
          </a:prstGeom>
          <a:ln w="28575">
            <a:solidFill>
              <a:srgbClr val="61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3C876E9-7E81-419B-958A-D8D20A56473D}"/>
              </a:ext>
            </a:extLst>
          </p:cNvPr>
          <p:cNvSpPr/>
          <p:nvPr/>
        </p:nvSpPr>
        <p:spPr>
          <a:xfrm>
            <a:off x="5263502" y="2801085"/>
            <a:ext cx="1618483" cy="1480926"/>
          </a:xfrm>
          <a:prstGeom prst="ellipse">
            <a:avLst/>
          </a:prstGeom>
          <a:solidFill>
            <a:srgbClr val="929EFA"/>
          </a:solidFill>
          <a:ln w="285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spc="600" dirty="0">
                <a:latin typeface="Oswald" pitchFamily="2" charset="0"/>
                <a:ea typeface="에스코어 드림 6 Bold" panose="020B0703030302020204" pitchFamily="34" charset="-127"/>
              </a:rPr>
              <a:t>SWOT</a:t>
            </a:r>
            <a:endParaRPr lang="ko-KR" altLang="en-US" sz="3600" spc="600" dirty="0">
              <a:latin typeface="Oswald" pitchFamily="2" charset="0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37D9E-8090-41EC-98AE-6A3AFD44B85F}"/>
              </a:ext>
            </a:extLst>
          </p:cNvPr>
          <p:cNvSpPr txBox="1"/>
          <p:nvPr/>
        </p:nvSpPr>
        <p:spPr>
          <a:xfrm>
            <a:off x="4929583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D3CCFC"/>
                </a:solidFill>
                <a:latin typeface="Oswald" pitchFamily="2" charset="0"/>
              </a:rPr>
              <a:t>S</a:t>
            </a:r>
            <a:endParaRPr lang="ko-KR" altLang="en-US" sz="11000" dirty="0">
              <a:solidFill>
                <a:srgbClr val="D3CCFC"/>
              </a:solidFill>
              <a:latin typeface="Oswa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0F8A-B2C9-45C8-BB0C-CCCE3BA4949B}"/>
              </a:ext>
            </a:extLst>
          </p:cNvPr>
          <p:cNvSpPr txBox="1"/>
          <p:nvPr/>
        </p:nvSpPr>
        <p:spPr>
          <a:xfrm>
            <a:off x="6199394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ABC9FB"/>
                </a:solidFill>
                <a:latin typeface="Oswald" pitchFamily="2" charset="0"/>
              </a:rPr>
              <a:t>W</a:t>
            </a:r>
            <a:endParaRPr lang="ko-KR" altLang="en-US" sz="11000" dirty="0">
              <a:solidFill>
                <a:srgbClr val="ABC9FB"/>
              </a:solidFill>
              <a:latin typeface="Oswa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3E812-8F9F-4448-B5B8-73BFB928855F}"/>
              </a:ext>
            </a:extLst>
          </p:cNvPr>
          <p:cNvSpPr txBox="1"/>
          <p:nvPr/>
        </p:nvSpPr>
        <p:spPr>
          <a:xfrm>
            <a:off x="4825162" y="3834031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F6D0FC"/>
                </a:solidFill>
                <a:latin typeface="Oswald" pitchFamily="2" charset="0"/>
              </a:rPr>
              <a:t>O</a:t>
            </a:r>
            <a:endParaRPr lang="ko-KR" altLang="en-US" sz="11000" dirty="0">
              <a:solidFill>
                <a:srgbClr val="F6D0FC"/>
              </a:solidFill>
              <a:latin typeface="Oswa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AA02F-6894-422F-BCCD-590EB5FFE29D}"/>
              </a:ext>
            </a:extLst>
          </p:cNvPr>
          <p:cNvSpPr txBox="1"/>
          <p:nvPr/>
        </p:nvSpPr>
        <p:spPr>
          <a:xfrm>
            <a:off x="6464313" y="3864668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8CEFC"/>
                </a:solidFill>
                <a:latin typeface="Oswald" pitchFamily="2" charset="0"/>
              </a:rPr>
              <a:t>T</a:t>
            </a:r>
            <a:endParaRPr lang="ko-KR" altLang="en-US" sz="11000" dirty="0">
              <a:solidFill>
                <a:srgbClr val="C8CEFC"/>
              </a:solidFill>
              <a:latin typeface="Oswa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A46DA-7AEC-43BE-824B-BAF89DDA8421}"/>
              </a:ext>
            </a:extLst>
          </p:cNvPr>
          <p:cNvSpPr txBox="1"/>
          <p:nvPr/>
        </p:nvSpPr>
        <p:spPr>
          <a:xfrm>
            <a:off x="183240" y="977998"/>
            <a:ext cx="19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Strength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FD746-4E8E-48C0-A268-54A38D256F6A}"/>
              </a:ext>
            </a:extLst>
          </p:cNvPr>
          <p:cNvSpPr txBox="1"/>
          <p:nvPr/>
        </p:nvSpPr>
        <p:spPr>
          <a:xfrm>
            <a:off x="10110007" y="608666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Weakness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B2716-9B9E-4EAE-972F-E859BAB7A83D}"/>
              </a:ext>
            </a:extLst>
          </p:cNvPr>
          <p:cNvSpPr txBox="1"/>
          <p:nvPr/>
        </p:nvSpPr>
        <p:spPr>
          <a:xfrm>
            <a:off x="202215" y="3967381"/>
            <a:ext cx="228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Opportunity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21ECB-330D-41C1-AA15-1F9FB839AAE6}"/>
              </a:ext>
            </a:extLst>
          </p:cNvPr>
          <p:cNvSpPr txBox="1"/>
          <p:nvPr/>
        </p:nvSpPr>
        <p:spPr>
          <a:xfrm>
            <a:off x="10345067" y="3967381"/>
            <a:ext cx="16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Threat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BFB7-600D-4C7A-BD39-FBC91A569766}"/>
              </a:ext>
            </a:extLst>
          </p:cNvPr>
          <p:cNvSpPr txBox="1"/>
          <p:nvPr/>
        </p:nvSpPr>
        <p:spPr>
          <a:xfrm>
            <a:off x="183240" y="1362630"/>
            <a:ext cx="5202318" cy="197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월요일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 주문건수가 가장 많고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Category 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중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office supplies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</a:t>
            </a:r>
            <a:r>
              <a:rPr lang="ko-KR" altLang="en-US" sz="1200" b="1" kern="1200" dirty="0" err="1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가장많이</a:t>
            </a: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주문된다</a:t>
            </a: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050" b="1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요일별</a:t>
            </a:r>
            <a:r>
              <a:rPr lang="ko-KR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제품별 주문건수</a:t>
            </a: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– </a:t>
            </a:r>
            <a:r>
              <a:rPr lang="ko-KR" altLang="en-US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그 중에 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papers&gt;binders 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많이 주문된다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050" b="1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요일별</a:t>
            </a:r>
            <a:r>
              <a:rPr lang="ko-KR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제품별 주문건수</a:t>
            </a: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– </a:t>
            </a:r>
            <a:r>
              <a:rPr lang="ko-KR" altLang="en-US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en-US" altLang="ko-KR" sz="1050" b="1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3.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대부분의 연도를 보면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연초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(1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분기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에 좋은 성과를 냈다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연도별 월별 평균매출액 </a:t>
            </a:r>
            <a:r>
              <a:rPr lang="en-US" altLang="ko-KR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– </a:t>
            </a:r>
            <a:r>
              <a:rPr lang="ko-KR" altLang="en-US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en-US" altLang="ko-KR" sz="1050" b="1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32F29-F1B7-4217-B45E-5921A4B23302}"/>
              </a:ext>
            </a:extLst>
          </p:cNvPr>
          <p:cNvSpPr txBox="1"/>
          <p:nvPr/>
        </p:nvSpPr>
        <p:spPr>
          <a:xfrm>
            <a:off x="304842" y="4634298"/>
            <a:ext cx="4532584" cy="57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buFontTx/>
              <a:buChar char="-"/>
            </a:pPr>
            <a:endParaRPr lang="en-US" altLang="ko-KR" sz="11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endParaRPr lang="ko-KR" altLang="en-US" sz="11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7E125-951A-4455-BD21-20E089BAC96A}"/>
              </a:ext>
            </a:extLst>
          </p:cNvPr>
          <p:cNvSpPr txBox="1"/>
          <p:nvPr/>
        </p:nvSpPr>
        <p:spPr>
          <a:xfrm>
            <a:off x="7513230" y="4473906"/>
            <a:ext cx="4337378" cy="57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r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2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현재 매출액이 하락하고 있다</a:t>
            </a:r>
            <a:r>
              <a:rPr lang="en-US" altLang="ko-KR" sz="12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.</a:t>
            </a:r>
          </a:p>
          <a:p>
            <a:pPr lvl="0" algn="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- </a:t>
            </a:r>
            <a:r>
              <a:rPr lang="ko-KR" altLang="en-US" sz="1200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주고객층 타사에게 뺏길 수 있음</a:t>
            </a:r>
            <a:endParaRPr lang="en-US" altLang="ko-KR" sz="1200" kern="0" dirty="0">
              <a:solidFill>
                <a:srgbClr val="212529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38BA9-2B28-44FE-80DA-F2ED2638818B}"/>
              </a:ext>
            </a:extLst>
          </p:cNvPr>
          <p:cNvSpPr txBox="1"/>
          <p:nvPr/>
        </p:nvSpPr>
        <p:spPr>
          <a:xfrm>
            <a:off x="6759929" y="1030969"/>
            <a:ext cx="5202318" cy="23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월요일에 주문건수가 가장 많은데</a:t>
            </a:r>
            <a:r>
              <a:rPr lang="en-US" altLang="ko-KR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Category </a:t>
            </a:r>
            <a:r>
              <a:rPr lang="ko-KR" altLang="en-US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중 </a:t>
            </a:r>
            <a:r>
              <a:rPr lang="en-US" altLang="ko-KR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technology</a:t>
            </a:r>
            <a:r>
              <a:rPr lang="ko-KR" altLang="en-US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가장 적게 주문된다</a:t>
            </a:r>
            <a:r>
              <a:rPr lang="en-US" altLang="ko-KR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000" b="1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요일별</a:t>
            </a:r>
            <a:r>
              <a:rPr lang="ko-KR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제품별 주문건수</a:t>
            </a: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– </a:t>
            </a:r>
            <a:r>
              <a:rPr lang="ko-KR" altLang="en-US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en-US" altLang="ko-KR" sz="1000" b="1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2. </a:t>
            </a:r>
            <a:r>
              <a:rPr lang="ko-KR" altLang="en-US" sz="11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그 중에는 압도적으로 </a:t>
            </a:r>
            <a:r>
              <a:rPr lang="en-US" altLang="ko-KR" sz="11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phones&gt;accessories </a:t>
            </a:r>
            <a:r>
              <a:rPr lang="ko-KR" altLang="en-US" sz="11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순으로 많이 주문된다</a:t>
            </a:r>
            <a:r>
              <a:rPr lang="en-US" altLang="ko-KR" sz="11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</a:t>
            </a:r>
            <a:endParaRPr lang="en-US" altLang="ko-KR" sz="1100" b="1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000" b="1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요일별</a:t>
            </a:r>
            <a:r>
              <a:rPr lang="ko-KR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제품별 주문건수</a:t>
            </a: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– </a:t>
            </a:r>
            <a:r>
              <a:rPr lang="ko-KR" altLang="en-US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3. 2014</a:t>
            </a:r>
            <a:r>
              <a:rPr lang="ko-KR" altLang="en-US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년 이후로 평균매출액은 하락하는 추세이다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연도별 평균매출액 </a:t>
            </a: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– </a:t>
            </a:r>
            <a:r>
              <a:rPr lang="ko-KR" altLang="en-US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4. </a:t>
            </a:r>
            <a:r>
              <a:rPr lang="ko-KR" altLang="en-US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대부분의 연도를 보면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연초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(1</a:t>
            </a:r>
            <a:r>
              <a:rPr lang="ko-KR" altLang="en-US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분기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 </a:t>
            </a:r>
            <a:r>
              <a:rPr lang="ko-KR" altLang="en-US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이후에는 평균매출액이 하락한다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  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연도별 월별 평균매출액 </a:t>
            </a: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– </a:t>
            </a:r>
            <a:r>
              <a:rPr lang="ko-KR" altLang="en-US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19 </a:t>
            </a:r>
            <a:r>
              <a:rPr lang="ko-KR" altLang="en-US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00" b="1" kern="1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endParaRPr lang="ko-KR" altLang="ko-KR" sz="80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60C967-6664-4CE7-944D-D4E35304A408}"/>
              </a:ext>
            </a:extLst>
          </p:cNvPr>
          <p:cNvSpPr txBox="1"/>
          <p:nvPr/>
        </p:nvSpPr>
        <p:spPr>
          <a:xfrm>
            <a:off x="322218" y="4514133"/>
            <a:ext cx="4823581" cy="278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latinLnBrk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2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현재 코로나 시국에는 실내 활용하는 것들의 매출을 높일 수 있음</a:t>
            </a:r>
            <a:r>
              <a:rPr lang="en-US" altLang="ko-KR" sz="1200" b="1" kern="0" dirty="0">
                <a:solidFill>
                  <a:srgbClr val="212529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굴림" panose="020B0600000101010101" pitchFamily="50" charset="-127"/>
              </a:rPr>
              <a:t>.</a:t>
            </a:r>
            <a:endParaRPr lang="ko-KR" altLang="ko-KR" sz="1200" b="1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851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108845-ABF3-40F5-8013-0E4F5D4EB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62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371BC7-EFE7-4807-A378-072AFA023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03675"/>
              </p:ext>
            </p:extLst>
          </p:nvPr>
        </p:nvGraphicFramePr>
        <p:xfrm>
          <a:off x="68822" y="113915"/>
          <a:ext cx="12054355" cy="663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5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8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519">
                <a:tc rowSpan="2" gridSpan="2">
                  <a:txBody>
                    <a:bodyPr/>
                    <a:lstStyle/>
                    <a:p>
                      <a:pPr latinLnBrk="1"/>
                      <a:endParaRPr lang="en-US" altLang="ko-KR" sz="1300" b="0" dirty="0">
                        <a:solidFill>
                          <a:srgbClr val="3F3F3F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300" b="0" dirty="0">
                          <a:solidFill>
                            <a:srgbClr val="3F3F3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                 </a:t>
                      </a:r>
                      <a:r>
                        <a:rPr lang="ko-KR" altLang="en-US" sz="1300" b="0" dirty="0">
                          <a:solidFill>
                            <a:srgbClr val="3F3F3F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내부요인</a:t>
                      </a:r>
                      <a:endParaRPr lang="en-US" altLang="ko-KR" sz="1300" b="0" spc="3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latinLnBrk="1"/>
                      <a:endParaRPr lang="en-US" altLang="ko-KR" sz="1300" b="0" spc="3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latinLnBrk="1"/>
                      <a:endParaRPr lang="en-US" altLang="ko-KR" sz="1300" b="0" spc="3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latinLnBrk="1"/>
                      <a:endParaRPr lang="en-US" altLang="ko-KR" sz="1300" b="0" spc="3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latinLnBrk="1"/>
                      <a:r>
                        <a:rPr lang="ko-KR" altLang="en-US" sz="1300" b="0" spc="3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 외부요인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ABCF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강점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(S)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ABC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약점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(W)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AB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43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Office Supplies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주문건수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6026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건으로 압도적으로 많다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Technology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평균매출액이 약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$452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로 가장 높다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Sub-Category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Binders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주문건수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1523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건으로 가장 많다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Sub-Category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Copiers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평균매출액이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$2198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로 가장 높다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고객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Segment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Home Office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평균매출액이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$240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로 가장 높다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en-US" altLang="ko-KR" sz="900" b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Consumer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ShipMode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Standard&gt;Second Class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순으로 높다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Wyoming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(1603.14)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이 가장 많은 평균매출액을 보여준다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ko-KR" sz="900" b="0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Wyoming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에서는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Furniture 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만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100%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로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판매된다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050" b="0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월요일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 주문건수가 가장 많고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, Category 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중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office supplies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</a:t>
                      </a:r>
                      <a:r>
                        <a:rPr lang="ko-KR" altLang="en-US" sz="1050" b="0" kern="1200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가장많이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주문된다</a:t>
                      </a:r>
                    </a:p>
                    <a:p>
                      <a:pPr marL="228600" indent="-228600" algn="just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대부분의 연도를 보면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연초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(1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분기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 좋은 성과를 냈다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월요일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 주문건수가 가장 많고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, Category 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중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office supplies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</a:t>
                      </a:r>
                      <a:r>
                        <a:rPr lang="ko-KR" altLang="en-US" sz="1050" b="0" kern="1200" dirty="0" err="1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가장많이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주문된다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ko-KR" sz="1050" b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Category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Technology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주문건수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1847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건으로 가장 적다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Office Supplies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평균매출액이 약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$119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로 가장 적다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indent="-228600" algn="l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Sub-Category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Copiers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주문건수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68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건으로 가장 적다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l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Sub-Category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Fasteners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평균매출액이 약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$14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로 가장 낮다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28600" lvl="0" indent="-228600" algn="l" latinLnBrk="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고객 </a:t>
                      </a:r>
                      <a:r>
                        <a:rPr lang="en-US" altLang="ko-KR" sz="1050" b="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Segment</a:t>
                      </a:r>
                      <a:r>
                        <a:rPr lang="ko-KR" altLang="en-US" sz="1050" b="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의 </a:t>
                      </a:r>
                      <a:r>
                        <a:rPr lang="en-US" altLang="ko-KR" sz="1050" b="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Consumer </a:t>
                      </a:r>
                      <a:r>
                        <a:rPr lang="ko-KR" altLang="en-US" sz="1050" b="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평균매출액이 </a:t>
                      </a:r>
                      <a:r>
                        <a:rPr lang="en-US" altLang="ko-KR" sz="1050" b="0" kern="10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$223</a:t>
                      </a:r>
                      <a:r>
                        <a:rPr lang="ko-KR" altLang="en-US" sz="1050" b="0" kern="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으로 가장 낮다</a:t>
                      </a:r>
                      <a:r>
                        <a:rPr lang="en-US" altLang="ko-KR" sz="1050" b="0" kern="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.</a:t>
                      </a:r>
                    </a:p>
                    <a:p>
                      <a:pPr marL="228600" indent="-228600" algn="l" latinLnBrk="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Consumer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ShipMode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는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SameDay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&gt;First Class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순으로 낮다</a:t>
                      </a:r>
                      <a:endParaRPr lang="en-US" altLang="ko-KR" sz="1050" b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 algn="l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South Dakota (109.63)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State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들 중에 가장 적은 평균매출액을 보여준다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l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South Dakota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에서는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Tech&gt;furniture&gt;office supplies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순으로 평균매출액을 보여준다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l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월요일에 주문건수가 가장 많은데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, Category 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중 </a:t>
                      </a:r>
                      <a:r>
                        <a:rPr lang="en-US" altLang="ko-KR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technology</a:t>
                      </a: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가 가장 적게 주문된다</a:t>
                      </a:r>
                    </a:p>
                    <a:p>
                      <a:pPr marL="228600" indent="-228600" algn="l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en-US" altLang="ko-KR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2014</a:t>
                      </a:r>
                      <a:r>
                        <a:rPr lang="ko-KR" altLang="en-US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년 이후로 평균매출액은 하락하는 추세이다</a:t>
                      </a:r>
                      <a:r>
                        <a:rPr lang="en-US" altLang="ko-KR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28600" indent="-228600" algn="l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대부분의 연도를 보면</a:t>
                      </a:r>
                      <a:r>
                        <a:rPr lang="en-US" altLang="ko-KR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연초</a:t>
                      </a:r>
                      <a:r>
                        <a:rPr lang="en-US" altLang="ko-KR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(1</a:t>
                      </a:r>
                      <a:r>
                        <a:rPr lang="ko-KR" altLang="en-US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분기</a:t>
                      </a:r>
                      <a:r>
                        <a:rPr lang="en-US" altLang="ko-KR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이후에는 평균매출액이 하락한다</a:t>
                      </a:r>
                      <a:r>
                        <a:rPr lang="en-US" altLang="ko-KR" sz="1050" b="0" kern="1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en-US" altLang="ko-KR" sz="1050" b="0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03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기회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(O)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CF5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묶음판매 전략 도전 가능</a:t>
                      </a:r>
                      <a:endParaRPr lang="en-US" altLang="ko-KR" sz="1050" b="0" dirty="0">
                        <a:solidFill>
                          <a:srgbClr val="0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050" b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자사 상품에 대한 관심도가  지역적으로 골고루 퍼져 있다</a:t>
                      </a:r>
                      <a:r>
                        <a:rPr lang="en-US" altLang="ko-KR" sz="1050" b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altLang="en-US" sz="1050" b="0" kern="0" dirty="0">
                          <a:solidFill>
                            <a:srgbClr val="212529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현재 코로나 시국에는 실내 활용하는 것들의 매출을 높일 수 있음</a:t>
                      </a:r>
                      <a:r>
                        <a:rPr lang="en-US" altLang="ko-KR" sz="1050" b="0" kern="0" dirty="0">
                          <a:solidFill>
                            <a:srgbClr val="212529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.</a:t>
                      </a:r>
                      <a:endParaRPr lang="ko-KR" altLang="ko-KR" sz="1050" b="0" kern="100" dirty="0"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굴림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Office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Supplies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 상품들과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Technology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 상품들을 묶어서 판매한다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플러스전략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가장 주문건수가 많은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상품카테고리인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office supplies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sub category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binders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와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copiers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묶어서 판매한다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플러스전략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Home office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고객들을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타겟팅하여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코로나 시국에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실내활용하는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것들을 더 개발하여 판매한다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수치상으로 가장 많은 평균매출액을 준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Wyoming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을 타겟으로 다른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category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 상품을 원래 사던걸 사면 같이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제공하는식으로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무료체험하게함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Happy Monday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이벤트를 열어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2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 제품이상을 고르면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구매하는 전제품에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50%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할인을 적용해준다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Office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Supplies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 상품들과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Technology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 상품들을 묶어서 판매한다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플러스전략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동일 카테고리의 잘 팔리는 제품과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Fasterners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1+1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전략으로 묶어서 판매한다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플러스전략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일반소비자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(consumers)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를 타겟으로 하여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코로나 시국에 적합하게 실내활용제품을 개발 후 판매한다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가장 적은 평균매출액을 보이는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South Dakota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 확실한 고객층확보를 위해 가장 많이 매출액이 나고 있는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Technology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카테고리에서의 판매집중전략을 세운다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South Dakota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 사는 사람들에게는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배송비무료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판매를 한다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0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위협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(T)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CF5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자사의 주문건수가 낮은 상품에 대해서 고객을 뺏길 수 있음</a:t>
                      </a:r>
                      <a:endParaRPr lang="en-US" altLang="ko-KR" sz="1050" b="0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28600" lvl="0" indent="-228600" algn="l" latinLnBrk="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+mj-lt"/>
                        <a:buAutoNum type="arabicPeriod"/>
                      </a:pPr>
                      <a:r>
                        <a:rPr lang="ko-KR" altLang="en-US" sz="1050" b="0" kern="0" dirty="0">
                          <a:solidFill>
                            <a:srgbClr val="212529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하나의 카테고리만 선호하는 지역</a:t>
                      </a:r>
                      <a:r>
                        <a:rPr lang="ko-KR" altLang="en-US" sz="1050" b="0" kern="0" dirty="0">
                          <a:solidFill>
                            <a:srgbClr val="212529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은 자사제품사용고객들을 더 쉽게 놓칠 수 있음</a:t>
                      </a:r>
                      <a:r>
                        <a:rPr lang="en-US" altLang="ko-KR" sz="1100" kern="0" dirty="0">
                          <a:solidFill>
                            <a:srgbClr val="212529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굴림" panose="020B0600000101010101" pitchFamily="50" charset="-127"/>
                        </a:rPr>
                        <a:t>.</a:t>
                      </a:r>
                      <a:r>
                        <a:rPr lang="ko-KR" altLang="en-US" sz="1100" b="1" kern="1200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ko-KR" sz="1100" b="1" kern="1200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주문건수가 많고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평균매출액이 높은 </a:t>
                      </a:r>
                      <a:r>
                        <a:rPr lang="ko-KR" altLang="en-US" sz="105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상품카테고리에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대해서도 할인이벤트를 </a:t>
                      </a:r>
                      <a:r>
                        <a:rPr lang="ko-KR" altLang="en-US" sz="105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종종진행한다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b="0" baseline="0" dirty="0" err="1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ShipMode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에서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First Class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 사람들에게 프리미엄혜택을 제공하여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First Class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로의 유입을 유도한다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Wyoming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은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Furniture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만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100% 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구매하기 때문에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Furniture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들의 품질을 향상시키거나 달의 마지막날에 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1+1 (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동일제품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다른 선택사항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전략을 한다</a:t>
                      </a: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Technology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카테고리가 월요일에 더 많이 판매될 수 있도록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( Happy Monday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이벤트 중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technology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제품을 사는 사람에게 사은품 드리는 전략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연말 매출을 높이기 위해 연말정산 이벤트를 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 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그동안 구매한 제품들의 총 금액의 얼마를 환급해주는 이벤트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7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03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5DD109-7A51-4923-A1B8-30A728CAC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C087AF8-E651-4874-9F50-284849DE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378" y="3341291"/>
            <a:ext cx="6803912" cy="334161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737D8-9BE5-4736-A5E4-6CFB35F3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87"/>
            <a:ext cx="7290493" cy="36168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974F86-356D-43E5-94C5-F3AD4C5BF273}"/>
              </a:ext>
            </a:extLst>
          </p:cNvPr>
          <p:cNvSpPr txBox="1"/>
          <p:nvPr/>
        </p:nvSpPr>
        <p:spPr>
          <a:xfrm>
            <a:off x="2174140" y="31495"/>
            <a:ext cx="2942212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상품</a:t>
            </a:r>
            <a:r>
              <a:rPr lang="ko-KR" altLang="en-US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대분류</a:t>
            </a:r>
            <a:r>
              <a:rPr lang="ko-KR" altLang="ko-KR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별 주문건수분석</a:t>
            </a:r>
            <a:endParaRPr lang="ko-KR" altLang="ko-KR" sz="1800" kern="100" dirty="0">
              <a:solidFill>
                <a:schemeClr val="bg1"/>
              </a:solidFill>
              <a:effectLst/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CAEB5-1D12-4DC6-8695-7E4F85FE3696}"/>
              </a:ext>
            </a:extLst>
          </p:cNvPr>
          <p:cNvSpPr txBox="1"/>
          <p:nvPr/>
        </p:nvSpPr>
        <p:spPr>
          <a:xfrm>
            <a:off x="6960636" y="3156625"/>
            <a:ext cx="2971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상품대분류별  평균 매출액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63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423D10-B926-4DF7-BA05-B4852421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899" y="2658810"/>
            <a:ext cx="8069905" cy="402368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C3D31B-1266-4540-B1A2-E81BE656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6" y="142112"/>
            <a:ext cx="5879154" cy="287220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B70A7-4A6C-4BAC-BEB3-7EC0282CABCE}"/>
              </a:ext>
            </a:extLst>
          </p:cNvPr>
          <p:cNvSpPr txBox="1"/>
          <p:nvPr/>
        </p:nvSpPr>
        <p:spPr>
          <a:xfrm>
            <a:off x="6766803" y="2568059"/>
            <a:ext cx="3538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상품소분류별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평균 매출액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33226-BE97-483C-A49B-1DC7E779D7FA}"/>
              </a:ext>
            </a:extLst>
          </p:cNvPr>
          <p:cNvSpPr txBox="1"/>
          <p:nvPr/>
        </p:nvSpPr>
        <p:spPr>
          <a:xfrm>
            <a:off x="1931751" y="13576"/>
            <a:ext cx="3538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상품소분류별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주문건수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87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407129-A910-40E4-A397-F3C52FC0285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43A66-0405-4620-B8C2-B488FBBCC75F}"/>
              </a:ext>
            </a:extLst>
          </p:cNvPr>
          <p:cNvSpPr txBox="1"/>
          <p:nvPr/>
        </p:nvSpPr>
        <p:spPr>
          <a:xfrm>
            <a:off x="458511" y="284152"/>
            <a:ext cx="701040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  SWOT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</a:t>
            </a:r>
            <a:r>
              <a:rPr lang="en-US" altLang="ko-KR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940" spc="-150" dirty="0">
                <a:solidFill>
                  <a:srgbClr val="7E65F5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주문상품 기준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C6A44E-B44E-4C06-AB12-B03B04FBD5BA}"/>
              </a:ext>
            </a:extLst>
          </p:cNvPr>
          <p:cNvCxnSpPr>
            <a:cxnSpLocks/>
          </p:cNvCxnSpPr>
          <p:nvPr/>
        </p:nvCxnSpPr>
        <p:spPr>
          <a:xfrm>
            <a:off x="324464" y="3586316"/>
            <a:ext cx="11543071" cy="0"/>
          </a:xfrm>
          <a:prstGeom prst="line">
            <a:avLst/>
          </a:prstGeom>
          <a:ln w="28575">
            <a:solidFill>
              <a:srgbClr val="616FF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3C876E9-7E81-419B-958A-D8D20A56473D}"/>
              </a:ext>
            </a:extLst>
          </p:cNvPr>
          <p:cNvSpPr/>
          <p:nvPr/>
        </p:nvSpPr>
        <p:spPr>
          <a:xfrm>
            <a:off x="5263502" y="2801085"/>
            <a:ext cx="1618483" cy="1480926"/>
          </a:xfrm>
          <a:prstGeom prst="ellipse">
            <a:avLst/>
          </a:prstGeom>
          <a:solidFill>
            <a:srgbClr val="929EFA"/>
          </a:solidFill>
          <a:ln w="285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spc="600" dirty="0">
                <a:latin typeface="Oswald" pitchFamily="2" charset="0"/>
                <a:ea typeface="에스코어 드림 6 Bold" panose="020B0703030302020204" pitchFamily="34" charset="-127"/>
              </a:rPr>
              <a:t>SWOT</a:t>
            </a:r>
            <a:endParaRPr lang="ko-KR" altLang="en-US" sz="3600" spc="600" dirty="0">
              <a:latin typeface="Oswald" pitchFamily="2" charset="0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37D9E-8090-41EC-98AE-6A3AFD44B85F}"/>
              </a:ext>
            </a:extLst>
          </p:cNvPr>
          <p:cNvSpPr txBox="1"/>
          <p:nvPr/>
        </p:nvSpPr>
        <p:spPr>
          <a:xfrm>
            <a:off x="4929583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D3CCFC"/>
                </a:solidFill>
                <a:latin typeface="Oswald" pitchFamily="2" charset="0"/>
              </a:rPr>
              <a:t>S</a:t>
            </a:r>
            <a:endParaRPr lang="ko-KR" altLang="en-US" sz="11000" dirty="0">
              <a:solidFill>
                <a:srgbClr val="D3CCFC"/>
              </a:solidFill>
              <a:latin typeface="Oswal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C0F8A-B2C9-45C8-BB0C-CCCE3BA4949B}"/>
              </a:ext>
            </a:extLst>
          </p:cNvPr>
          <p:cNvSpPr txBox="1"/>
          <p:nvPr/>
        </p:nvSpPr>
        <p:spPr>
          <a:xfrm>
            <a:off x="6199394" y="1553497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ABC9FB"/>
                </a:solidFill>
                <a:latin typeface="Oswald" pitchFamily="2" charset="0"/>
              </a:rPr>
              <a:t>W</a:t>
            </a:r>
            <a:endParaRPr lang="ko-KR" altLang="en-US" sz="11000" dirty="0">
              <a:solidFill>
                <a:srgbClr val="ABC9FB"/>
              </a:solidFill>
              <a:latin typeface="Oswa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3E812-8F9F-4448-B5B8-73BFB928855F}"/>
              </a:ext>
            </a:extLst>
          </p:cNvPr>
          <p:cNvSpPr txBox="1"/>
          <p:nvPr/>
        </p:nvSpPr>
        <p:spPr>
          <a:xfrm>
            <a:off x="4825162" y="3834031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F6D0FC"/>
                </a:solidFill>
                <a:latin typeface="Oswald" pitchFamily="2" charset="0"/>
              </a:rPr>
              <a:t>O</a:t>
            </a:r>
            <a:endParaRPr lang="ko-KR" altLang="en-US" sz="11000" dirty="0">
              <a:solidFill>
                <a:srgbClr val="F6D0FC"/>
              </a:solidFill>
              <a:latin typeface="Oswa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AA02F-6894-422F-BCCD-590EB5FFE29D}"/>
              </a:ext>
            </a:extLst>
          </p:cNvPr>
          <p:cNvSpPr txBox="1"/>
          <p:nvPr/>
        </p:nvSpPr>
        <p:spPr>
          <a:xfrm>
            <a:off x="6464313" y="3864668"/>
            <a:ext cx="7405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8CEFC"/>
                </a:solidFill>
                <a:latin typeface="Oswald" pitchFamily="2" charset="0"/>
              </a:rPr>
              <a:t>T</a:t>
            </a:r>
            <a:endParaRPr lang="ko-KR" altLang="en-US" sz="11000" dirty="0">
              <a:solidFill>
                <a:srgbClr val="C8CEFC"/>
              </a:solidFill>
              <a:latin typeface="Oswal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A46DA-7AEC-43BE-824B-BAF89DDA8421}"/>
              </a:ext>
            </a:extLst>
          </p:cNvPr>
          <p:cNvSpPr txBox="1"/>
          <p:nvPr/>
        </p:nvSpPr>
        <p:spPr>
          <a:xfrm>
            <a:off x="183240" y="977998"/>
            <a:ext cx="19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Strength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FD746-4E8E-48C0-A268-54A38D256F6A}"/>
              </a:ext>
            </a:extLst>
          </p:cNvPr>
          <p:cNvSpPr txBox="1"/>
          <p:nvPr/>
        </p:nvSpPr>
        <p:spPr>
          <a:xfrm>
            <a:off x="10057777" y="886712"/>
            <a:ext cx="18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Weakness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B2716-9B9E-4EAE-972F-E859BAB7A83D}"/>
              </a:ext>
            </a:extLst>
          </p:cNvPr>
          <p:cNvSpPr txBox="1"/>
          <p:nvPr/>
        </p:nvSpPr>
        <p:spPr>
          <a:xfrm>
            <a:off x="202215" y="3967381"/>
            <a:ext cx="228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Opportunity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21ECB-330D-41C1-AA15-1F9FB839AAE6}"/>
              </a:ext>
            </a:extLst>
          </p:cNvPr>
          <p:cNvSpPr txBox="1"/>
          <p:nvPr/>
        </p:nvSpPr>
        <p:spPr>
          <a:xfrm>
            <a:off x="10345067" y="3967381"/>
            <a:ext cx="164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Threat </a:t>
            </a:r>
            <a:r>
              <a:rPr lang="ko-KR" altLang="en-US" dirty="0">
                <a:solidFill>
                  <a:srgbClr val="616FF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3BFB7-600D-4C7A-BD39-FBC91A569766}"/>
              </a:ext>
            </a:extLst>
          </p:cNvPr>
          <p:cNvSpPr txBox="1"/>
          <p:nvPr/>
        </p:nvSpPr>
        <p:spPr>
          <a:xfrm>
            <a:off x="183240" y="1362630"/>
            <a:ext cx="5202318" cy="218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Office Supplies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주문건수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6026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건으로 압도적으로 많다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4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marL="228600" indent="-2286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Technology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평균매출액이 약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$452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로 가장 높다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   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4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3.  Sub-Category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Binders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주문건수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1523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건으로 가장 많다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   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5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4.  Sub-Category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Copiers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평균매출액이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$2198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로 가장 높다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   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5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32F29-F1B7-4217-B45E-5921A4B23302}"/>
              </a:ext>
            </a:extLst>
          </p:cNvPr>
          <p:cNvSpPr txBox="1"/>
          <p:nvPr/>
        </p:nvSpPr>
        <p:spPr>
          <a:xfrm>
            <a:off x="212030" y="4603650"/>
            <a:ext cx="4532584" cy="576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00"/>
              </a:lnSpc>
              <a:buFontTx/>
              <a:buChar char="-"/>
            </a:pPr>
            <a:endParaRPr lang="en-US" altLang="ko-KR" sz="11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endParaRPr lang="ko-KR" altLang="en-US" sz="11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C20EE8-F67D-48CB-BE99-6EC026FBC76A}"/>
              </a:ext>
            </a:extLst>
          </p:cNvPr>
          <p:cNvSpPr txBox="1"/>
          <p:nvPr/>
        </p:nvSpPr>
        <p:spPr>
          <a:xfrm>
            <a:off x="252738" y="4436984"/>
            <a:ext cx="5202318" cy="57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200" b="1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묶음판매 전략 도전 가능</a:t>
            </a:r>
            <a:endParaRPr lang="en-US" altLang="ko-KR" sz="1200" b="1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- </a:t>
            </a:r>
            <a:r>
              <a:rPr lang="ko-KR" altLang="en-US" sz="110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이전에는 매번 단일상품만 판매해서</a:t>
            </a:r>
            <a:r>
              <a:rPr lang="en-US" altLang="ko-KR" sz="110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묶음 판매는 해본 적 없음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46C19-0477-4453-B126-B04585205106}"/>
              </a:ext>
            </a:extLst>
          </p:cNvPr>
          <p:cNvSpPr txBox="1"/>
          <p:nvPr/>
        </p:nvSpPr>
        <p:spPr>
          <a:xfrm>
            <a:off x="6939937" y="4509479"/>
            <a:ext cx="5202318" cy="879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1200" b="1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자사의 주문건수가 낮은 상품에 대해서 고객을 뺏길 수 있음 </a:t>
            </a:r>
            <a:endParaRPr lang="en-US" altLang="ko-KR" sz="1200" b="1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marL="171450" indent="-171450" algn="r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1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경쟁사가 </a:t>
            </a:r>
            <a:r>
              <a:rPr lang="ko-KR" altLang="en-US" sz="1100" kern="1200" dirty="0" err="1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우리한테</a:t>
            </a:r>
            <a:r>
              <a:rPr lang="ko-KR" altLang="en-US" sz="11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있는 </a:t>
            </a:r>
            <a:r>
              <a:rPr lang="ko-KR" altLang="en-US" sz="1100" kern="1200" dirty="0" err="1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그나마의</a:t>
            </a:r>
            <a:r>
              <a:rPr lang="ko-KR" altLang="en-US" sz="11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고객들마저 </a:t>
            </a:r>
            <a:endParaRPr lang="en-US" altLang="ko-KR" sz="1100" kern="1200" dirty="0">
              <a:solidFill>
                <a:srgbClr val="000000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더 나은 전략과 기술력으로 빼앗아 </a:t>
            </a:r>
            <a:r>
              <a:rPr lang="ko-KR" altLang="en-US" sz="1100" kern="1200" dirty="0" err="1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버릴수있음</a:t>
            </a:r>
            <a:r>
              <a:rPr lang="en-US" altLang="ko-KR" sz="11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C12DC-AC73-4A3E-BD62-B5097D4A39F3}"/>
              </a:ext>
            </a:extLst>
          </p:cNvPr>
          <p:cNvSpPr txBox="1"/>
          <p:nvPr/>
        </p:nvSpPr>
        <p:spPr>
          <a:xfrm>
            <a:off x="6759856" y="1270218"/>
            <a:ext cx="5202318" cy="268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Category</a:t>
            </a:r>
            <a:r>
              <a:rPr lang="ko-KR" altLang="en-US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Technology</a:t>
            </a:r>
            <a:r>
              <a:rPr lang="ko-KR" altLang="en-US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주문건수 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1847</a:t>
            </a:r>
            <a:r>
              <a:rPr lang="ko-KR" altLang="en-US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건으로 가장 적다</a:t>
            </a:r>
            <a:r>
              <a:rPr lang="en-US" altLang="ko-KR" sz="120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4 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2. 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Office Supplies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평균매출액이 약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$119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로 가장 적다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4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3. Sub-Category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Copiers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주문건수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건으로 가장 적다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5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4. Sub-Category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Fasteners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가 평균매출액이 약 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$14</a:t>
            </a:r>
            <a:r>
              <a:rPr lang="ko-KR" alt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로 가장 낮다</a:t>
            </a:r>
            <a:r>
              <a:rPr lang="en-US" altLang="ko-KR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. </a:t>
            </a: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슬라이드 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5 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참조</a:t>
            </a:r>
            <a:r>
              <a:rPr lang="en-US" altLang="ko-KR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105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  </a:t>
            </a:r>
            <a:r>
              <a:rPr lang="ko-KR" altLang="en-US" sz="1050" kern="120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  </a:t>
            </a:r>
            <a:endParaRPr lang="en-US" altLang="ko-KR" sz="105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5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91108A4-5068-47EB-9A28-F29C8E0E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814900-157E-4FD8-A342-F87D6E7A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" y="597141"/>
            <a:ext cx="7415847" cy="363865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3C36A6-3386-44D0-8C90-46D4D573155F}"/>
              </a:ext>
            </a:extLst>
          </p:cNvPr>
          <p:cNvSpPr txBox="1"/>
          <p:nvPr/>
        </p:nvSpPr>
        <p:spPr>
          <a:xfrm>
            <a:off x="2639438" y="224860"/>
            <a:ext cx="3789937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고객</a:t>
            </a:r>
            <a:r>
              <a:rPr lang="en-US" altLang="ko-KR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Segment</a:t>
            </a:r>
            <a:r>
              <a:rPr lang="ko-KR" altLang="en-US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별 평균매출액</a:t>
            </a:r>
            <a:endParaRPr lang="ko-KR" altLang="ko-KR" sz="1800" kern="100" dirty="0">
              <a:solidFill>
                <a:schemeClr val="bg1"/>
              </a:solidFill>
              <a:effectLst/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78964-7E86-41A2-B4C2-81D0FF03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35" y="1659283"/>
            <a:ext cx="5002319" cy="515302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FEAC0-4193-45A0-84CF-6692BEF92EEC}"/>
              </a:ext>
            </a:extLst>
          </p:cNvPr>
          <p:cNvSpPr txBox="1"/>
          <p:nvPr/>
        </p:nvSpPr>
        <p:spPr>
          <a:xfrm>
            <a:off x="8113517" y="1396435"/>
            <a:ext cx="3789937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주문연도</a:t>
            </a:r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&amp;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분기별 고객 수</a:t>
            </a:r>
            <a:endParaRPr lang="ko-KR" altLang="ko-KR" sz="1800" kern="100" dirty="0">
              <a:solidFill>
                <a:schemeClr val="bg1"/>
              </a:solidFill>
              <a:effectLst/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43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B4E347-C78A-4660-A91D-0DF22F25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39"/>
            <a:ext cx="7022405" cy="342900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FF449E-AAE9-415F-8EA0-A0309564A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26"/>
          <a:stretch/>
        </p:blipFill>
        <p:spPr>
          <a:xfrm>
            <a:off x="6096000" y="186139"/>
            <a:ext cx="6466969" cy="342899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B70177-5222-4D0F-B7CE-86152709C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62"/>
          <a:stretch/>
        </p:blipFill>
        <p:spPr>
          <a:xfrm>
            <a:off x="2756284" y="3615138"/>
            <a:ext cx="6679431" cy="324286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5E7E0A-3A84-4000-8A88-7DD8A7096E93}"/>
              </a:ext>
            </a:extLst>
          </p:cNvPr>
          <p:cNvSpPr txBox="1"/>
          <p:nvPr/>
        </p:nvSpPr>
        <p:spPr>
          <a:xfrm>
            <a:off x="4087238" y="-42644"/>
            <a:ext cx="4475737" cy="3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고객</a:t>
            </a:r>
            <a:r>
              <a:rPr lang="en-US" altLang="ko-KR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Segment</a:t>
            </a:r>
            <a:r>
              <a:rPr lang="ko-KR" altLang="en-US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별 </a:t>
            </a:r>
            <a:r>
              <a:rPr lang="en-US" altLang="ko-KR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Ship Mode</a:t>
            </a:r>
            <a:r>
              <a:rPr lang="ko-KR" altLang="en-US" sz="1800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imes New Roman" panose="02020603050405020304" pitchFamily="18" charset="0"/>
              </a:rPr>
              <a:t>별 평균매출액</a:t>
            </a:r>
            <a:endParaRPr lang="ko-KR" altLang="ko-KR" sz="1800" kern="100" dirty="0">
              <a:solidFill>
                <a:schemeClr val="bg1"/>
              </a:solidFill>
              <a:effectLst/>
              <a:highlight>
                <a:srgbClr val="000000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8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1328</Words>
  <Application>Microsoft Office PowerPoint</Application>
  <PresentationFormat>와이드스크린</PresentationFormat>
  <Paragraphs>179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에스코어 드림 3 Light</vt:lpstr>
      <vt:lpstr>Arial</vt:lpstr>
      <vt:lpstr>맑은 고딕</vt:lpstr>
      <vt:lpstr>에스코어 드림 6 Bold</vt:lpstr>
      <vt:lpstr>Oswald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㈜ 국민기업 미국지사의  4년간(2014-2017)  판매 데이터 분석 보고서</dc:title>
  <dc:creator>하 윤지</dc:creator>
  <cp:lastModifiedBy>하 윤지</cp:lastModifiedBy>
  <cp:revision>55</cp:revision>
  <dcterms:created xsi:type="dcterms:W3CDTF">2021-10-18T11:24:20Z</dcterms:created>
  <dcterms:modified xsi:type="dcterms:W3CDTF">2021-10-21T08:10:06Z</dcterms:modified>
</cp:coreProperties>
</file>